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60" r:id="rId4"/>
    <p:sldId id="256" r:id="rId5"/>
    <p:sldId id="257" r:id="rId6"/>
    <p:sldId id="258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0FB"/>
    <a:srgbClr val="D4EC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106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/>
        </p:nvGraphicFramePr>
        <p:xfrm>
          <a:off x="376555" y="153670"/>
          <a:ext cx="8397240" cy="6322060"/>
        </p:xfrm>
        <a:graphic>
          <a:graphicData uri="http://schemas.openxmlformats.org/presentationml/2006/ole">
            <p:oleObj spid="_x0000_s1025" r:id="rId3" imgW="4576504" imgH="342900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4704">
            <a:off x="251520" y="332656"/>
            <a:ext cx="2583383" cy="2492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Выноска со стрелкой влево 2"/>
          <p:cNvSpPr/>
          <p:nvPr/>
        </p:nvSpPr>
        <p:spPr>
          <a:xfrm>
            <a:off x="2843808" y="332656"/>
            <a:ext cx="2808312" cy="79208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52"/>
            </a:avLst>
          </a:prstGeom>
          <a:solidFill>
            <a:srgbClr val="D3E0F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Доступность платформы как  в мобильном варианте, так и на стационарном ПК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cs typeface="Traditional Arabic" pitchFamily="18" charset="-78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187" y="188640"/>
            <a:ext cx="2739461" cy="33123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96752"/>
            <a:ext cx="2448272" cy="4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3275856" y="1700808"/>
            <a:ext cx="2376263" cy="3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132856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636912"/>
            <a:ext cx="2395339" cy="46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861048"/>
            <a:ext cx="342190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509120"/>
            <a:ext cx="2376264" cy="5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756">
            <a:off x="1703548" y="3212819"/>
            <a:ext cx="2508306" cy="2387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190527">
            <a:off x="138338" y="4073531"/>
            <a:ext cx="2512093" cy="247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Выноска со стрелкой влево 16"/>
          <p:cNvSpPr/>
          <p:nvPr/>
        </p:nvSpPr>
        <p:spPr>
          <a:xfrm>
            <a:off x="4283968" y="3429000"/>
            <a:ext cx="1653346" cy="3747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52"/>
            </a:avLst>
          </a:prstGeom>
          <a:solidFill>
            <a:srgbClr val="D3E0F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Быстрый обмен файлами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cs typeface="Traditional Arabic" pitchFamily="18" charset="-78"/>
            </a:endParaRPr>
          </a:p>
        </p:txBody>
      </p:sp>
      <p:sp>
        <p:nvSpPr>
          <p:cNvPr id="18" name="Выноска со стрелкой влево 17"/>
          <p:cNvSpPr/>
          <p:nvPr/>
        </p:nvSpPr>
        <p:spPr>
          <a:xfrm rot="812057">
            <a:off x="2363610" y="6319903"/>
            <a:ext cx="1440160" cy="3747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52"/>
            </a:avLst>
          </a:prstGeom>
          <a:solidFill>
            <a:srgbClr val="D3E0F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Создание опросов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cs typeface="Traditional Arabic" pitchFamily="18" charset="-78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5157192"/>
            <a:ext cx="3870833" cy="149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носка со стрелкой влево 4"/>
          <p:cNvSpPr/>
          <p:nvPr/>
        </p:nvSpPr>
        <p:spPr>
          <a:xfrm>
            <a:off x="7164288" y="5877272"/>
            <a:ext cx="1800199" cy="65016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52"/>
            </a:avLst>
          </a:prstGeom>
          <a:solidFill>
            <a:srgbClr val="D3E0F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raditional Arabic" pitchFamily="18" charset="-78"/>
              </a:rPr>
              <a:t>Понятные видео инструкции для родителей и учеников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4680520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возможностей платформы «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Сферум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учителями и учащимися во внеурочной и урочной деятельности, а  так же  при коммуникации с  родителями и общественностью.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6879">
            <a:off x="5369963" y="830564"/>
            <a:ext cx="3088329" cy="4750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8946">
            <a:off x="411158" y="2075109"/>
            <a:ext cx="3793932" cy="4049872"/>
          </a:xfrm>
          <a:prstGeom prst="roundRect">
            <a:avLst>
              <a:gd name="adj" fmla="val 7368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25" y="141605"/>
            <a:ext cx="7225665" cy="431800"/>
          </a:xfrm>
          <a:prstGeom prst="roundRect">
            <a:avLst/>
          </a:prstGeom>
          <a:solidFill>
            <a:schemeClr val="bg1"/>
          </a:solidFill>
          <a:ln cmpd="sng">
            <a:solidFill>
              <a:schemeClr val="bg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50800" stA="92000" endPos="6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nsolas" panose="020B0609020204030204" pitchFamily="49" charset="0"/>
              </a:rPr>
              <a:t>Сферум + МЫ ( возможности пратформы)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21388060">
            <a:off x="226565" y="1179823"/>
            <a:ext cx="4176464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Платформа </a:t>
            </a:r>
            <a:r>
              <a:rPr lang="ru-RU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Сферум</a:t>
            </a:r>
            <a:r>
              <a:rPr lang="ru-RU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объединяет в себе весь спектр необходимых цифровых ресурсов для администратора, методиста, учителя,  ученика и родителей .</a:t>
            </a:r>
            <a:endParaRPr lang="ru-RU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0301">
            <a:off x="4727286" y="1239557"/>
            <a:ext cx="3890193" cy="347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t="49399" r="3867"/>
          <a:stretch>
            <a:fillRect/>
          </a:stretch>
        </p:blipFill>
        <p:spPr bwMode="auto">
          <a:xfrm rot="489149">
            <a:off x="2562971" y="4290696"/>
            <a:ext cx="2160240" cy="2286573"/>
          </a:xfrm>
          <a:prstGeom prst="roundRect">
            <a:avLst/>
          </a:prstGeom>
          <a:ln w="444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r="662" b="50601"/>
          <a:stretch>
            <a:fillRect/>
          </a:stretch>
        </p:blipFill>
        <p:spPr bwMode="auto">
          <a:xfrm rot="21157450">
            <a:off x="313561" y="3275018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0" t="10699" r="16045"/>
          <a:stretch>
            <a:fillRect/>
          </a:stretch>
        </p:blipFill>
        <p:spPr>
          <a:xfrm>
            <a:off x="140644" y="2852937"/>
            <a:ext cx="7383684" cy="367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1000125" y="141605"/>
            <a:ext cx="7225665" cy="431800"/>
          </a:xfrm>
          <a:prstGeom prst="roundRect">
            <a:avLst/>
          </a:prstGeom>
          <a:solidFill>
            <a:schemeClr val="bg1"/>
          </a:solidFill>
          <a:ln cmpd="sng">
            <a:solidFill>
              <a:schemeClr val="bg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50800" stA="92000" endPos="6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onsolas" panose="020B0609020204030204" pitchFamily="49" charset="0"/>
              </a:rPr>
              <a:t>Сферум + МЫ ( возможности пратформы)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Consolas" panose="020B06090202040302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43" y="357914"/>
            <a:ext cx="3069729" cy="285506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glow rad="127000">
              <a:schemeClr val="accent3">
                <a:lumMod val="40000"/>
                <a:lumOff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826" y="387849"/>
            <a:ext cx="3180149" cy="2969144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372" y="819858"/>
            <a:ext cx="2564037" cy="1931173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6455"/>
            <a:ext cx="3693024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18" y="4941168"/>
            <a:ext cx="3561869" cy="1673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151" y="281302"/>
            <a:ext cx="4539977" cy="1569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6918" y="265677"/>
            <a:ext cx="2520221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Большая библиотека ЦОР по предметам учебного плана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68566" y="4953982"/>
            <a:ext cx="2520221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Возможность сохранять  файлы различных видов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59546" y="280596"/>
            <a:ext cx="2520221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Возможность создавать тесты для обучающихся. Очень понятный интерфейс!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9" t="13075" r="11353" b="14906"/>
          <a:stretch>
            <a:fillRect/>
          </a:stretch>
        </p:blipFill>
        <p:spPr>
          <a:xfrm>
            <a:off x="4644008" y="4770467"/>
            <a:ext cx="4312506" cy="1828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64285" y="4714023"/>
            <a:ext cx="2520221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Использование сервисов для учеников и родителей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6" t="6678" r="7763" b="26943"/>
          <a:stretch>
            <a:fillRect/>
          </a:stretch>
        </p:blipFill>
        <p:spPr>
          <a:xfrm>
            <a:off x="2958819" y="2032314"/>
            <a:ext cx="2739149" cy="255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78651" y="2032314"/>
            <a:ext cx="1819317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Развлекательный и познавательный контент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2134">
            <a:off x="267670" y="2211474"/>
            <a:ext cx="2167447" cy="1904072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6866">
            <a:off x="5905873" y="2096821"/>
            <a:ext cx="3114639" cy="1968971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115616" y="4941168"/>
            <a:ext cx="2520221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Возможность сохранять  файлы различных видов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0000">
            <a:off x="7385685" y="3806190"/>
            <a:ext cx="1442085" cy="22567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22227">
            <a:off x="255905" y="367030"/>
            <a:ext cx="3284220" cy="2459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0879">
            <a:off x="2665095" y="3646805"/>
            <a:ext cx="3222625" cy="2428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4052">
            <a:off x="6247765" y="290195"/>
            <a:ext cx="2601595" cy="3239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8142" y="4221088"/>
            <a:ext cx="2520221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Возможность общаться и делиться фото, видео информацией, проводить  онлайн –конференции, семинары, педсоветы, родительские собрания и другие  мероприятия.</a:t>
            </a:r>
          </a:p>
          <a:p>
            <a:r>
              <a:rPr lang="ru-RU" sz="1200" dirty="0" smtClean="0"/>
              <a:t>Записывать видео звонки и сохранять их для дальнейшего использования в работе.</a:t>
            </a:r>
            <a:endParaRPr lang="ru-RU" sz="12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60000">
            <a:off x="3664585" y="566420"/>
            <a:ext cx="1323340" cy="215201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20000">
            <a:off x="4930775" y="1451610"/>
            <a:ext cx="1300480" cy="220408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0000">
            <a:off x="5619750" y="5388610"/>
            <a:ext cx="2200275" cy="124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626618" cy="2668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C:\Users\э\Downloads\Telegram Desktop\photo_2024-11-04_21-37-11.jpg"/>
          <p:cNvPicPr>
            <a:picLocks noChangeAspect="1" noChangeArrowheads="1"/>
          </p:cNvPicPr>
          <p:nvPr/>
        </p:nvPicPr>
        <p:blipFill>
          <a:blip r:embed="rId3" cstate="print"/>
          <a:srcRect r="26479"/>
          <a:stretch>
            <a:fillRect/>
          </a:stretch>
        </p:blipFill>
        <p:spPr bwMode="auto">
          <a:xfrm rot="21382091">
            <a:off x="82742" y="261396"/>
            <a:ext cx="2382337" cy="2687960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2703644" cy="3335858"/>
          </a:xfrm>
          <a:prstGeom prst="roundRect">
            <a:avLst>
              <a:gd name="adj" fmla="val 1931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885231">
            <a:off x="6300192" y="2924944"/>
            <a:ext cx="2520221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Платформа помогает </a:t>
            </a:r>
            <a:r>
              <a:rPr lang="ru-RU" sz="1200" dirty="0" err="1" smtClean="0"/>
              <a:t>коммуницировать</a:t>
            </a:r>
            <a:r>
              <a:rPr lang="ru-RU" sz="1200" dirty="0" smtClean="0"/>
              <a:t> с педагогами из других школ, регионов.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636912"/>
            <a:ext cx="2520221" cy="646331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Использование платформы для подготовки к  </a:t>
            </a:r>
            <a:r>
              <a:rPr lang="ru-RU" sz="1200" dirty="0" err="1" smtClean="0"/>
              <a:t>вебинарам</a:t>
            </a:r>
            <a:r>
              <a:rPr lang="ru-RU" sz="1200" dirty="0" smtClean="0"/>
              <a:t>, </a:t>
            </a:r>
            <a:r>
              <a:rPr lang="ru-RU" sz="1200" dirty="0" err="1" smtClean="0"/>
              <a:t>онлайн</a:t>
            </a:r>
            <a:r>
              <a:rPr lang="ru-RU" sz="1200" dirty="0" smtClean="0"/>
              <a:t>- встречам.</a:t>
            </a:r>
            <a:endParaRPr lang="ru-RU" sz="12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 b="20741"/>
          <a:stretch>
            <a:fillRect/>
          </a:stretch>
        </p:blipFill>
        <p:spPr bwMode="auto">
          <a:xfrm>
            <a:off x="3258053" y="283293"/>
            <a:ext cx="2431526" cy="31683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17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8564">
            <a:off x="4844583" y="4271803"/>
            <a:ext cx="3458733" cy="1690936"/>
          </a:xfrm>
          <a:prstGeom prst="roundRect">
            <a:avLst/>
          </a:prstGeom>
          <a:solidFill>
            <a:srgbClr val="FFFFFF">
              <a:shade val="85000"/>
            </a:srgbClr>
          </a:solidFill>
          <a:ln w="254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734768" cy="2316221"/>
          </a:xfrm>
          <a:prstGeom prst="round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6428">
            <a:off x="492696" y="319079"/>
            <a:ext cx="3384376" cy="2579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rot="154079">
            <a:off x="3203848" y="2348880"/>
            <a:ext cx="2520221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Онлайн</a:t>
            </a:r>
            <a:r>
              <a:rPr lang="ru-RU" sz="1200" dirty="0" smtClean="0"/>
              <a:t> встреча учителей и родителей.</a:t>
            </a:r>
            <a:endParaRPr lang="ru-RU" sz="1200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762">
            <a:off x="355606" y="3317313"/>
            <a:ext cx="4294345" cy="2650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5733256"/>
            <a:ext cx="2520221" cy="461665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Работа с платформой ЦОС  с 2022 года.</a:t>
            </a:r>
            <a:endParaRPr lang="ru-RU" sz="1200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6241">
            <a:off x="4611909" y="3339141"/>
            <a:ext cx="4452565" cy="2996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7367">
            <a:off x="494376" y="3979408"/>
            <a:ext cx="2599990" cy="259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9703">
            <a:off x="6170870" y="285826"/>
            <a:ext cx="2666052" cy="23983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17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1771">
            <a:off x="318285" y="262390"/>
            <a:ext cx="2473526" cy="218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1073">
            <a:off x="5441361" y="3990252"/>
            <a:ext cx="3223162" cy="2617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1275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348880"/>
            <a:ext cx="448529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843808" y="260648"/>
            <a:ext cx="3240360" cy="20882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Полный уход с  платформы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WhatsApp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Частичный уход с платформы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b="1" dirty="0" smtClean="0">
                <a:solidFill>
                  <a:srgbClr val="0070C0"/>
                </a:solidFill>
              </a:rPr>
              <a:t>Telegram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Перенос всех учительских групп и ученических на платформу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VK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Мессенджер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Школа-98</dc:creator>
  <cp:lastModifiedBy>э</cp:lastModifiedBy>
  <cp:revision>28</cp:revision>
  <dcterms:created xsi:type="dcterms:W3CDTF">2024-10-09T12:45:00Z</dcterms:created>
  <dcterms:modified xsi:type="dcterms:W3CDTF">2024-11-04T20:50:42Z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ABEED52BFD874B85AF26B6A1C1ED4C2C_13</vt:lpwstr>
  </property>
  <property fmtid="{D5CDD505-2E9C-101B-9397-08002B2CF9AE}" pid="3" name="KSOProductBuildVer">
    <vt:lpwstr>1049-12.2.0.18607</vt:lpwstr>
  </property>
</Properties>
</file>